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7" r:id="rId3"/>
    <p:sldId id="378" r:id="rId4"/>
    <p:sldId id="381" r:id="rId5"/>
    <p:sldId id="382" r:id="rId6"/>
    <p:sldId id="384" r:id="rId7"/>
    <p:sldId id="385" r:id="rId8"/>
    <p:sldId id="390" r:id="rId9"/>
    <p:sldId id="391" r:id="rId10"/>
    <p:sldId id="389" r:id="rId11"/>
    <p:sldId id="386" r:id="rId12"/>
    <p:sldId id="392" r:id="rId13"/>
    <p:sldId id="379" r:id="rId14"/>
    <p:sldId id="380" r:id="rId15"/>
    <p:sldId id="393" r:id="rId16"/>
    <p:sldId id="394" r:id="rId17"/>
    <p:sldId id="398" r:id="rId18"/>
    <p:sldId id="400" r:id="rId19"/>
    <p:sldId id="396" r:id="rId20"/>
    <p:sldId id="401" r:id="rId21"/>
    <p:sldId id="405" r:id="rId22"/>
    <p:sldId id="403" r:id="rId23"/>
    <p:sldId id="404" r:id="rId24"/>
    <p:sldId id="406" r:id="rId25"/>
    <p:sldId id="408" r:id="rId26"/>
    <p:sldId id="407" r:id="rId27"/>
    <p:sldId id="410" r:id="rId28"/>
    <p:sldId id="409" r:id="rId29"/>
    <p:sldId id="411" r:id="rId30"/>
    <p:sldId id="412" r:id="rId31"/>
    <p:sldId id="35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F8DE-B4CA-4633-BC48-59082050E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AF74A-83CC-4C08-AC6D-062F60B2A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8AC98-C7BD-4DDA-A7F3-CEAACCE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376E-3E7F-4FDE-9BD6-D23183AE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2018D-482F-4FBB-B5A4-136A3669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3A61-48EA-4635-B8DD-C828BDDE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B12E5-F664-408C-82EF-270D34BBD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DE76B-9B89-4912-8BDC-2AEAF2FD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B06AE-8DF7-4BA5-9070-0D5707D1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9931-DAF3-48D4-B2FF-7F1D88FD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B3CFD-C89A-4607-958F-FDEC12C50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4CE61-26D9-4219-8628-1C3F8ABDC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74C5F-F405-4BA4-BDFE-862C54FA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B9EB-134C-4F0E-8EBF-4779E327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E767-6970-4B90-8249-E37B26F7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5440-6C13-4505-A092-E3DB2CD4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2383-CF5D-4372-AFB4-5D4E5A66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00D0E-15E3-4F0E-B109-231BDA9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9A2D-9A3B-4C1E-9FB5-9162252F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3F91-A59B-4817-B5A7-81F8CB08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7101-A9F2-4282-8CFC-42C0B4F3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3E23E-8EF8-4E3B-8C7E-792AB0A8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C08DC-C236-4F1D-ABD6-D6AEFCD3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C22E-A935-416D-A7C3-9AFB6AA3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B2888-0099-4440-BAF7-B8003BE8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C0A4-2FE9-4864-8EAA-2E19A09C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9BEB-846F-4C5F-865F-B63F71D45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ACEA4-DC20-4EB9-B1D3-790503B6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30AC-7611-4344-8FC0-91CE5755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5696D-95F2-4168-849F-098198F7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DA373-0336-4555-8889-49735CEC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DD19-FD82-417C-9DE3-733C8505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D9CF-FEC8-4E9D-AC04-6E525ED73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B72F3-B8BC-44DB-850D-0CBBB1A99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EF80C-FDE5-4458-89A0-16BF6B5A7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ADB7B-4E2C-4A79-AD65-F17C77001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34A19-DA71-46E7-A391-715B04B5E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CF7C5-456B-418B-BE25-E5B52074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4D298-0E96-4AD8-BACF-5CABB482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D693-4E04-454F-B2A2-98981BD1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7F385-22ED-44B1-893A-4C086D60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B01C3-7926-4396-BCB4-D0F59C4D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5A02F-6B64-49BF-BB1B-411A4052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8D0F2-CFC8-4856-BD66-FE121D3C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10633-20A5-46ED-9905-6EEC30BD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12D7B-F223-4A11-8EA7-5D0D7541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9882-6A18-46C3-A5DC-F8851198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4F6A-31AC-4124-9567-CA72F425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9B8C-6424-4AA1-87AD-084E365F0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33242-5D08-4BDA-BC88-5371E948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1A230-E412-42EB-A7D3-3387A6BB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60BE-7488-4EA3-8334-CE18B869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4ACB-75E9-4F1A-B999-5210C80B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E96FA-713E-4E7F-9AEF-0756888ED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42EDD-F5CA-4288-856B-B59A025C6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564EE-40BE-463A-980D-F36DC334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3D42A-D52E-4D37-8F1D-02B7A009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F0895-8352-4445-8542-9E9EB2B6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66C9D-782A-45A7-A4A0-855B744B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9EF60-EC83-43B9-9323-0303E718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88478-8BAB-4F8D-B0CB-0AF0EBF75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4CB4-ECE1-44B1-A034-17F654018AD5}" type="datetimeFigureOut">
              <a:rPr lang="en-US" smtClean="0"/>
              <a:t>13/02/2021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A105-6BD8-4916-BD65-EA0A53DF8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A17B4-89F7-4703-9B71-5A0D50766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1538F-FDC2-4C81-8363-046FCCAB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5" y="417438"/>
            <a:ext cx="9915525" cy="2314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81E1A-32FD-42F8-AD38-579C5253DEB5}"/>
              </a:ext>
            </a:extLst>
          </p:cNvPr>
          <p:cNvSpPr txBox="1"/>
          <p:nvPr/>
        </p:nvSpPr>
        <p:spPr>
          <a:xfrm>
            <a:off x="3444536" y="5505342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/>
              <a:t>د. احمد سليمان عبدالله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E0AD8-BAEF-48B9-BA42-05F26DB0B9FB}"/>
              </a:ext>
            </a:extLst>
          </p:cNvPr>
          <p:cNvSpPr txBox="1"/>
          <p:nvPr/>
        </p:nvSpPr>
        <p:spPr>
          <a:xfrm>
            <a:off x="3169326" y="4574665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7030A0"/>
                </a:solidFill>
              </a:rPr>
              <a:t>By Dr. Ahmed S. Abdullah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09EDD-71AA-4665-AC6D-9662839512F8}"/>
              </a:ext>
            </a:extLst>
          </p:cNvPr>
          <p:cNvSpPr/>
          <p:nvPr/>
        </p:nvSpPr>
        <p:spPr>
          <a:xfrm>
            <a:off x="3040934" y="3653279"/>
            <a:ext cx="65964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ItcKabel-Book"/>
              </a:rPr>
              <a:t>Loop (Mesh) Current Method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CFBA4-EB7F-4768-8A1D-6FD69A59F55E}"/>
              </a:ext>
            </a:extLst>
          </p:cNvPr>
          <p:cNvSpPr/>
          <p:nvPr/>
        </p:nvSpPr>
        <p:spPr>
          <a:xfrm>
            <a:off x="4459329" y="2732013"/>
            <a:ext cx="3609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C1000B"/>
                </a:solidFill>
                <a:latin typeface="ItcKabel-Book"/>
              </a:rPr>
              <a:t>DC Circuits</a:t>
            </a:r>
          </a:p>
        </p:txBody>
      </p:sp>
    </p:spTree>
    <p:extLst>
      <p:ext uri="{BB962C8B-B14F-4D97-AF65-F5344CB8AC3E}">
        <p14:creationId xmlns:p14="http://schemas.microsoft.com/office/powerpoint/2010/main" val="108514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F20EF9-E136-4E93-875F-81CF1A1FE2C3}"/>
              </a:ext>
            </a:extLst>
          </p:cNvPr>
          <p:cNvSpPr/>
          <p:nvPr/>
        </p:nvSpPr>
        <p:spPr>
          <a:xfrm>
            <a:off x="686540" y="1228792"/>
            <a:ext cx="63978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-Roman"/>
              </a:rPr>
              <a:t>As the </a:t>
            </a:r>
            <a:r>
              <a:rPr lang="en-US" b="1" dirty="0">
                <a:solidFill>
                  <a:srgbClr val="C00000"/>
                </a:solidFill>
                <a:latin typeface="Times-Roman"/>
              </a:rPr>
              <a:t>second step</a:t>
            </a:r>
            <a:r>
              <a:rPr lang="en-US" dirty="0">
                <a:latin typeface="Times-Roman"/>
              </a:rPr>
              <a:t>, we apply KVL to each loop.</a:t>
            </a:r>
          </a:p>
          <a:p>
            <a:endParaRPr lang="en-US" dirty="0"/>
          </a:p>
          <a:p>
            <a:pPr algn="just"/>
            <a:r>
              <a:rPr lang="en-US" dirty="0"/>
              <a:t>Using the assigned loop currents, indicate the voltage polarities across all resistors in the circuit. For a resistor which is common to two loops, the polarities of the voltage drop due to each loop current should be indicated on the appropriate side of the component.</a:t>
            </a:r>
            <a:r>
              <a:rPr lang="en-US" dirty="0">
                <a:latin typeface="Times-Roman"/>
              </a:rPr>
              <a:t> </a:t>
            </a:r>
          </a:p>
          <a:p>
            <a:pPr algn="just"/>
            <a:endParaRPr lang="en-US" dirty="0">
              <a:latin typeface="Times-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DE584-4476-4708-BD51-708C57E9B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0"/>
          <a:stretch/>
        </p:blipFill>
        <p:spPr>
          <a:xfrm>
            <a:off x="6986726" y="2266950"/>
            <a:ext cx="5181270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F3DC9-F793-4C9F-8A86-32EE3D78B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84" y="3371360"/>
            <a:ext cx="4924148" cy="78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3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F20EF9-E136-4E93-875F-81CF1A1FE2C3}"/>
              </a:ext>
            </a:extLst>
          </p:cNvPr>
          <p:cNvSpPr/>
          <p:nvPr/>
        </p:nvSpPr>
        <p:spPr>
          <a:xfrm>
            <a:off x="686540" y="1228792"/>
            <a:ext cx="63978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-Roman"/>
              </a:rPr>
              <a:t>As the </a:t>
            </a:r>
            <a:r>
              <a:rPr lang="en-US" b="1" dirty="0">
                <a:solidFill>
                  <a:srgbClr val="C00000"/>
                </a:solidFill>
                <a:latin typeface="Times-Roman"/>
              </a:rPr>
              <a:t>second step</a:t>
            </a:r>
            <a:r>
              <a:rPr lang="en-US" dirty="0">
                <a:latin typeface="Times-Roman"/>
              </a:rPr>
              <a:t>, we apply KVL to each loop.</a:t>
            </a:r>
          </a:p>
          <a:p>
            <a:endParaRPr lang="en-US" dirty="0"/>
          </a:p>
          <a:p>
            <a:pPr algn="just"/>
            <a:r>
              <a:rPr lang="en-US" dirty="0"/>
              <a:t>Using the assigned loop currents, indicate the voltage polarities across all resistors in the circuit. For a resistor which is common to two loops, the polarities of the voltage drop due to each loop current should be indicated on the appropriate side of the component.</a:t>
            </a:r>
            <a:r>
              <a:rPr lang="en-US" dirty="0">
                <a:latin typeface="Times-Roman"/>
              </a:rPr>
              <a:t> </a:t>
            </a:r>
          </a:p>
          <a:p>
            <a:pPr algn="just"/>
            <a:endParaRPr lang="en-US" dirty="0">
              <a:latin typeface="Times-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3016C-1D8C-4764-9AF8-14749A54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0"/>
          <a:stretch/>
        </p:blipFill>
        <p:spPr>
          <a:xfrm>
            <a:off x="6986726" y="2266950"/>
            <a:ext cx="5181270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E5DF70-23FD-4B1C-8F84-B319E132D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520" y="4512085"/>
            <a:ext cx="2779682" cy="1167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D67121-2FB8-4773-A06C-952641593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84" y="3371360"/>
            <a:ext cx="4924148" cy="78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6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F20EF9-E136-4E93-875F-81CF1A1FE2C3}"/>
              </a:ext>
            </a:extLst>
          </p:cNvPr>
          <p:cNvSpPr/>
          <p:nvPr/>
        </p:nvSpPr>
        <p:spPr>
          <a:xfrm>
            <a:off x="686540" y="1228792"/>
            <a:ext cx="63978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-Roman"/>
              </a:rPr>
              <a:t>As the </a:t>
            </a:r>
            <a:r>
              <a:rPr lang="en-US" b="1" dirty="0">
                <a:solidFill>
                  <a:srgbClr val="C00000"/>
                </a:solidFill>
                <a:latin typeface="Times-Roman"/>
              </a:rPr>
              <a:t>second step</a:t>
            </a:r>
            <a:r>
              <a:rPr lang="en-US" dirty="0">
                <a:latin typeface="Times-Roman"/>
              </a:rPr>
              <a:t>, we apply KVL to each loop.</a:t>
            </a:r>
          </a:p>
          <a:p>
            <a:endParaRPr lang="en-US" dirty="0"/>
          </a:p>
          <a:p>
            <a:pPr algn="just"/>
            <a:r>
              <a:rPr lang="en-US" dirty="0"/>
              <a:t>Using the assigned loop currents, indicate the voltage polarities across all resistors in the circuit. For a resistor which is common to two loops, the polarities of the voltage drop due to each loop current should be indicated on the appropriate side of the component.</a:t>
            </a:r>
            <a:r>
              <a:rPr lang="en-US" dirty="0">
                <a:latin typeface="Times-Roman"/>
              </a:rPr>
              <a:t> </a:t>
            </a:r>
          </a:p>
          <a:p>
            <a:pPr algn="just"/>
            <a:endParaRPr lang="en-US" dirty="0">
              <a:latin typeface="Times-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3016C-1D8C-4764-9AF8-14749A54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0"/>
          <a:stretch/>
        </p:blipFill>
        <p:spPr>
          <a:xfrm>
            <a:off x="6986726" y="2266950"/>
            <a:ext cx="5181270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E5DF70-23FD-4B1C-8F84-B319E132D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520" y="4512085"/>
            <a:ext cx="2779682" cy="1167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D67121-2FB8-4773-A06C-952641593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84" y="3371360"/>
            <a:ext cx="4924148" cy="7833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F2D3A8-3951-47E1-BEBE-F1E0083A0724}"/>
              </a:ext>
            </a:extLst>
          </p:cNvPr>
          <p:cNvSpPr/>
          <p:nvPr/>
        </p:nvSpPr>
        <p:spPr>
          <a:xfrm>
            <a:off x="1561968" y="5342332"/>
            <a:ext cx="2068999" cy="3373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31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A972ED-D5F2-4436-839A-6330FEC88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53" y="3429000"/>
            <a:ext cx="3206180" cy="924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A9A2FB-D4A6-4992-865F-88007A0AAE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0"/>
          <a:stretch/>
        </p:blipFill>
        <p:spPr>
          <a:xfrm>
            <a:off x="6986726" y="2266950"/>
            <a:ext cx="5181270" cy="457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E9E086-03F6-4AA5-83EB-CE28F2DF1E65}"/>
              </a:ext>
            </a:extLst>
          </p:cNvPr>
          <p:cNvSpPr/>
          <p:nvPr/>
        </p:nvSpPr>
        <p:spPr>
          <a:xfrm>
            <a:off x="686540" y="1228792"/>
            <a:ext cx="63978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-Roman"/>
              </a:rPr>
              <a:t>As the </a:t>
            </a:r>
            <a:r>
              <a:rPr lang="en-US" b="1" dirty="0">
                <a:solidFill>
                  <a:srgbClr val="C00000"/>
                </a:solidFill>
                <a:latin typeface="Times-Roman"/>
              </a:rPr>
              <a:t>second step</a:t>
            </a:r>
            <a:r>
              <a:rPr lang="en-US" dirty="0">
                <a:latin typeface="Times-Roman"/>
              </a:rPr>
              <a:t>, we apply KVL to each loop.</a:t>
            </a:r>
          </a:p>
          <a:p>
            <a:endParaRPr lang="en-US" dirty="0"/>
          </a:p>
          <a:p>
            <a:pPr algn="just"/>
            <a:r>
              <a:rPr lang="en-US" dirty="0"/>
              <a:t>Using the assigned loop currents, indicate the voltage polarities across all resistors in the circuit. For a resistor which is common to two loops, the polarities of the voltage drop due to each loop current should be indicated on the appropriate side of the component.</a:t>
            </a:r>
            <a:r>
              <a:rPr lang="en-US" dirty="0">
                <a:latin typeface="Times-Roman"/>
              </a:rPr>
              <a:t> </a:t>
            </a:r>
          </a:p>
          <a:p>
            <a:pPr algn="just"/>
            <a:endParaRPr lang="en-US" dirty="0">
              <a:latin typeface="Times-Roman"/>
            </a:endParaRPr>
          </a:p>
        </p:txBody>
      </p:sp>
    </p:spTree>
    <p:extLst>
      <p:ext uri="{BB962C8B-B14F-4D97-AF65-F5344CB8AC3E}">
        <p14:creationId xmlns:p14="http://schemas.microsoft.com/office/powerpoint/2010/main" val="1878241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04836C-7F5A-441E-A47B-AD61B576D540}"/>
              </a:ext>
            </a:extLst>
          </p:cNvPr>
          <p:cNvSpPr/>
          <p:nvPr/>
        </p:nvSpPr>
        <p:spPr>
          <a:xfrm>
            <a:off x="1024651" y="1275256"/>
            <a:ext cx="454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The </a:t>
            </a:r>
            <a:r>
              <a:rPr lang="en-US" b="1" dirty="0">
                <a:solidFill>
                  <a:srgbClr val="C00000"/>
                </a:solidFill>
                <a:latin typeface="Times-Roman"/>
              </a:rPr>
              <a:t>third step </a:t>
            </a:r>
            <a:r>
              <a:rPr lang="en-US" dirty="0">
                <a:latin typeface="Times-Roman"/>
              </a:rPr>
              <a:t>is to solve for the loop currents.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6EF6F6-8D4C-4C13-B831-411DB9BEA494}"/>
              </a:ext>
            </a:extLst>
          </p:cNvPr>
          <p:cNvSpPr/>
          <p:nvPr/>
        </p:nvSpPr>
        <p:spPr>
          <a:xfrm>
            <a:off x="1024651" y="1712000"/>
            <a:ext cx="7639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Solve the resultant simultaneous linear equations by </a:t>
            </a:r>
            <a:r>
              <a:rPr lang="en-US" dirty="0">
                <a:latin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</a:rPr>
              <a:t>determinants method</a:t>
            </a:r>
            <a:r>
              <a:rPr lang="en-US" dirty="0">
                <a:latin typeface="Times-Roman"/>
              </a:rPr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70BC06-A4D2-446B-B55B-0BE1204C6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506" y="2148744"/>
            <a:ext cx="3206180" cy="924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368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04836C-7F5A-441E-A47B-AD61B576D540}"/>
              </a:ext>
            </a:extLst>
          </p:cNvPr>
          <p:cNvSpPr/>
          <p:nvPr/>
        </p:nvSpPr>
        <p:spPr>
          <a:xfrm>
            <a:off x="1024651" y="1275256"/>
            <a:ext cx="454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The </a:t>
            </a:r>
            <a:r>
              <a:rPr lang="en-US" b="1" dirty="0">
                <a:solidFill>
                  <a:srgbClr val="C00000"/>
                </a:solidFill>
                <a:latin typeface="Times-Roman"/>
              </a:rPr>
              <a:t>third step </a:t>
            </a:r>
            <a:r>
              <a:rPr lang="en-US" dirty="0">
                <a:latin typeface="Times-Roman"/>
              </a:rPr>
              <a:t>is to solve for the loop currents.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6EF6F6-8D4C-4C13-B831-411DB9BEA494}"/>
              </a:ext>
            </a:extLst>
          </p:cNvPr>
          <p:cNvSpPr/>
          <p:nvPr/>
        </p:nvSpPr>
        <p:spPr>
          <a:xfrm>
            <a:off x="1024651" y="1712000"/>
            <a:ext cx="7639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Solve the resultant simultaneous linear equations by </a:t>
            </a:r>
            <a:r>
              <a:rPr lang="en-US" dirty="0">
                <a:latin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</a:rPr>
              <a:t>determinants method</a:t>
            </a:r>
            <a:r>
              <a:rPr lang="en-US" dirty="0">
                <a:latin typeface="Times-Roman"/>
              </a:rPr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A7F15C-1949-4CE1-860D-06511F4CB298}"/>
                  </a:ext>
                </a:extLst>
              </p:cNvPr>
              <p:cNvSpPr/>
              <p:nvPr/>
            </p:nvSpPr>
            <p:spPr>
              <a:xfrm>
                <a:off x="886506" y="4410792"/>
                <a:ext cx="2716128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A7F15C-1949-4CE1-860D-06511F4CB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06" y="4410792"/>
                <a:ext cx="2716128" cy="6173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DEF9D6-23AC-494E-9E27-7C673EBEC592}"/>
                  </a:ext>
                </a:extLst>
              </p:cNvPr>
              <p:cNvSpPr/>
              <p:nvPr/>
            </p:nvSpPr>
            <p:spPr>
              <a:xfrm>
                <a:off x="504478" y="5203126"/>
                <a:ext cx="3098156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DEF9D6-23AC-494E-9E27-7C673EBEC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78" y="5203126"/>
                <a:ext cx="3098156" cy="617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4C2268B-D458-426A-B701-D8AC7CE25072}"/>
              </a:ext>
            </a:extLst>
          </p:cNvPr>
          <p:cNvSpPr/>
          <p:nvPr/>
        </p:nvSpPr>
        <p:spPr>
          <a:xfrm>
            <a:off x="676996" y="6020282"/>
            <a:ext cx="11112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minus signs </a:t>
            </a:r>
            <a:r>
              <a:rPr lang="en-US" dirty="0">
                <a:latin typeface="Times New Roman" panose="02020603050405020304" pitchFamily="18" charset="0"/>
              </a:rPr>
              <a:t>indicate that the currents have a direction opposite to that indicated by the assumed loop current.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BD7BE49-AAAB-4E41-862D-11B8FD0FE0AC}"/>
                  </a:ext>
                </a:extLst>
              </p:cNvPr>
              <p:cNvSpPr/>
              <p:nvPr/>
            </p:nvSpPr>
            <p:spPr>
              <a:xfrm>
                <a:off x="1105142" y="2188909"/>
                <a:ext cx="5670078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BD7BE49-AAAB-4E41-862D-11B8FD0FE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42" y="2188909"/>
                <a:ext cx="5670078" cy="558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24ACAC7-436C-43C4-B8F6-E53940B9338D}"/>
                  </a:ext>
                </a:extLst>
              </p:cNvPr>
              <p:cNvSpPr/>
              <p:nvPr/>
            </p:nvSpPr>
            <p:spPr>
              <a:xfrm>
                <a:off x="986520" y="2874787"/>
                <a:ext cx="5862439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24ACAC7-436C-43C4-B8F6-E53940B93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20" y="2874787"/>
                <a:ext cx="5862439" cy="5588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19E0CBA-333C-4DC2-B628-A70F4E7ACAEC}"/>
                  </a:ext>
                </a:extLst>
              </p:cNvPr>
              <p:cNvSpPr/>
              <p:nvPr/>
            </p:nvSpPr>
            <p:spPr>
              <a:xfrm>
                <a:off x="986520" y="3563609"/>
                <a:ext cx="5907323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28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19E0CBA-333C-4DC2-B628-A70F4E7AC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20" y="3563609"/>
                <a:ext cx="5907323" cy="5542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36199E25-29A4-4E45-A477-26B2BC20B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7506" y="2148744"/>
            <a:ext cx="3206180" cy="924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08523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7CC688-50E9-4A14-AF69-892DEC0D6F86}"/>
              </a:ext>
            </a:extLst>
          </p:cNvPr>
          <p:cNvSpPr/>
          <p:nvPr/>
        </p:nvSpPr>
        <p:spPr>
          <a:xfrm>
            <a:off x="508986" y="1023178"/>
            <a:ext cx="8479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Determine the current through the 8-V battery for the circuit of Figure shown.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763CB2-A211-4858-912D-809F97615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484843"/>
            <a:ext cx="5640076" cy="25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43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7CC688-50E9-4A14-AF69-892DEC0D6F86}"/>
              </a:ext>
            </a:extLst>
          </p:cNvPr>
          <p:cNvSpPr/>
          <p:nvPr/>
        </p:nvSpPr>
        <p:spPr>
          <a:xfrm>
            <a:off x="508986" y="1023178"/>
            <a:ext cx="8479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Determine the current through the 8-V battery for the circuit of Figure shown.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763CB2-A211-4858-912D-809F97615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484843"/>
            <a:ext cx="5640076" cy="25669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B5D183-8B43-4ED5-9734-4AF8CB18AEA6}"/>
              </a:ext>
            </a:extLst>
          </p:cNvPr>
          <p:cNvSpPr/>
          <p:nvPr/>
        </p:nvSpPr>
        <p:spPr>
          <a:xfrm>
            <a:off x="475788" y="1535755"/>
            <a:ext cx="5305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ekton-Bold"/>
              </a:rPr>
              <a:t>Solution</a:t>
            </a:r>
            <a:r>
              <a:rPr lang="en-US" b="1" dirty="0">
                <a:solidFill>
                  <a:srgbClr val="1AF3C0"/>
                </a:solidFill>
                <a:latin typeface="Tekton-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Convert the current source into an equivalent voltage source.</a:t>
            </a:r>
          </a:p>
          <a:p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D01A04-8E7C-4A73-A175-91903D6EE032}"/>
              </a:ext>
            </a:extLst>
          </p:cNvPr>
          <p:cNvSpPr/>
          <p:nvPr/>
        </p:nvSpPr>
        <p:spPr>
          <a:xfrm>
            <a:off x="6095999" y="1766656"/>
            <a:ext cx="2302277" cy="2285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70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7CC688-50E9-4A14-AF69-892DEC0D6F86}"/>
              </a:ext>
            </a:extLst>
          </p:cNvPr>
          <p:cNvSpPr/>
          <p:nvPr/>
        </p:nvSpPr>
        <p:spPr>
          <a:xfrm>
            <a:off x="508986" y="1023178"/>
            <a:ext cx="8479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Determine the current through the 8-V battery for the circuit of Figure shown.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763CB2-A211-4858-912D-809F97615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484843"/>
            <a:ext cx="5640076" cy="25669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B5D183-8B43-4ED5-9734-4AF8CB18AEA6}"/>
              </a:ext>
            </a:extLst>
          </p:cNvPr>
          <p:cNvSpPr/>
          <p:nvPr/>
        </p:nvSpPr>
        <p:spPr>
          <a:xfrm>
            <a:off x="475788" y="1535755"/>
            <a:ext cx="5305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ekton-Bold"/>
              </a:rPr>
              <a:t>Solution</a:t>
            </a:r>
            <a:r>
              <a:rPr lang="en-US" b="1" dirty="0">
                <a:solidFill>
                  <a:srgbClr val="1AF3C0"/>
                </a:solidFill>
                <a:latin typeface="Tekton-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Convert the current source into an equivalent voltage source.</a:t>
            </a:r>
          </a:p>
          <a:p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D01A04-8E7C-4A73-A175-91903D6EE032}"/>
              </a:ext>
            </a:extLst>
          </p:cNvPr>
          <p:cNvSpPr/>
          <p:nvPr/>
        </p:nvSpPr>
        <p:spPr>
          <a:xfrm>
            <a:off x="6095999" y="1766656"/>
            <a:ext cx="2302277" cy="2285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45F639-EEE9-4E10-BEF0-98CFFBDE74A2}"/>
              </a:ext>
            </a:extLst>
          </p:cNvPr>
          <p:cNvSpPr/>
          <p:nvPr/>
        </p:nvSpPr>
        <p:spPr>
          <a:xfrm>
            <a:off x="7039992" y="4180903"/>
            <a:ext cx="363985" cy="305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E7F222-D072-4229-990B-8B0A0DA1A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676" y="4513495"/>
            <a:ext cx="2430203" cy="2067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9642F6-2E60-4226-AED3-E66E09469220}"/>
                  </a:ext>
                </a:extLst>
              </p:cNvPr>
              <p:cNvSpPr txBox="1"/>
              <p:nvPr/>
            </p:nvSpPr>
            <p:spPr>
              <a:xfrm>
                <a:off x="8211879" y="5234657"/>
                <a:ext cx="2499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9642F6-2E60-4226-AED3-E66E09469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879" y="5234657"/>
                <a:ext cx="2499017" cy="276999"/>
              </a:xfrm>
              <a:prstGeom prst="rect">
                <a:avLst/>
              </a:prstGeom>
              <a:blipFill>
                <a:blip r:embed="rId4"/>
                <a:stretch>
                  <a:fillRect l="-1707" r="-2195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739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7CC688-50E9-4A14-AF69-892DEC0D6F86}"/>
              </a:ext>
            </a:extLst>
          </p:cNvPr>
          <p:cNvSpPr/>
          <p:nvPr/>
        </p:nvSpPr>
        <p:spPr>
          <a:xfrm>
            <a:off x="508986" y="1023178"/>
            <a:ext cx="8479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Determine the current through the 8-V battery for the circuit of Figure shown.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B5D183-8B43-4ED5-9734-4AF8CB18AEA6}"/>
              </a:ext>
            </a:extLst>
          </p:cNvPr>
          <p:cNvSpPr/>
          <p:nvPr/>
        </p:nvSpPr>
        <p:spPr>
          <a:xfrm>
            <a:off x="508986" y="1548765"/>
            <a:ext cx="5305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ekton-Bold"/>
              </a:rPr>
              <a:t>Solution</a:t>
            </a:r>
            <a:r>
              <a:rPr lang="en-US" b="1" dirty="0">
                <a:solidFill>
                  <a:srgbClr val="1AF3C0"/>
                </a:solidFill>
                <a:latin typeface="Tekton-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The equivalent circuit may now be analyzed by using the loop currents.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1D5B3-607C-4485-B4CC-22AB6B8EF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1"/>
          <a:stretch/>
        </p:blipFill>
        <p:spPr>
          <a:xfrm>
            <a:off x="6640269" y="1548765"/>
            <a:ext cx="5459995" cy="240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75D47B-8583-4D44-BACB-93C60717E009}"/>
              </a:ext>
            </a:extLst>
          </p:cNvPr>
          <p:cNvSpPr/>
          <p:nvPr/>
        </p:nvSpPr>
        <p:spPr>
          <a:xfrm>
            <a:off x="775317" y="112078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-Roman"/>
              </a:rPr>
              <a:t>Loop (mesh) analysis applies KVL to find unknown currents.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887819-EC45-4732-B194-1B09FE34E77C}"/>
              </a:ext>
            </a:extLst>
          </p:cNvPr>
          <p:cNvSpPr/>
          <p:nvPr/>
        </p:nvSpPr>
        <p:spPr>
          <a:xfrm>
            <a:off x="775316" y="1649898"/>
            <a:ext cx="6326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ItcKabel-Book"/>
              </a:rPr>
              <a:t>A </a:t>
            </a:r>
            <a:r>
              <a:rPr lang="en-US" dirty="0">
                <a:solidFill>
                  <a:srgbClr val="009E70"/>
                </a:solidFill>
                <a:latin typeface="ItcKabel-Medium"/>
              </a:rPr>
              <a:t>mesh </a:t>
            </a:r>
            <a:r>
              <a:rPr lang="en-US" dirty="0">
                <a:solidFill>
                  <a:srgbClr val="000000"/>
                </a:solidFill>
                <a:latin typeface="ItcKabel-Book"/>
              </a:rPr>
              <a:t>is a loop which does not contain any other loops within it.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C51A3-6BD0-4CAC-98BC-33B8CBFC0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75" y="3040621"/>
            <a:ext cx="8308575" cy="30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32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7CC688-50E9-4A14-AF69-892DEC0D6F86}"/>
              </a:ext>
            </a:extLst>
          </p:cNvPr>
          <p:cNvSpPr/>
          <p:nvPr/>
        </p:nvSpPr>
        <p:spPr>
          <a:xfrm>
            <a:off x="508986" y="1023178"/>
            <a:ext cx="8479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Determine the current through the 8-V battery for the circuit of Figure shown.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B5D183-8B43-4ED5-9734-4AF8CB18AEA6}"/>
              </a:ext>
            </a:extLst>
          </p:cNvPr>
          <p:cNvSpPr/>
          <p:nvPr/>
        </p:nvSpPr>
        <p:spPr>
          <a:xfrm>
            <a:off x="508986" y="1548765"/>
            <a:ext cx="5305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ekton-Bold"/>
              </a:rPr>
              <a:t>Solution</a:t>
            </a:r>
            <a:endParaRPr lang="en-US" dirty="0">
              <a:solidFill>
                <a:srgbClr val="000000"/>
              </a:solidFill>
              <a:latin typeface="Times-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1D5B3-607C-4485-B4CC-22AB6B8EF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1"/>
          <a:stretch/>
        </p:blipFill>
        <p:spPr>
          <a:xfrm>
            <a:off x="6640269" y="1548765"/>
            <a:ext cx="5459995" cy="2402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CA66A8-A445-4452-8220-E92D2DA38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72" y="1903582"/>
            <a:ext cx="5814874" cy="66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24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7CC688-50E9-4A14-AF69-892DEC0D6F86}"/>
              </a:ext>
            </a:extLst>
          </p:cNvPr>
          <p:cNvSpPr/>
          <p:nvPr/>
        </p:nvSpPr>
        <p:spPr>
          <a:xfrm>
            <a:off x="508986" y="1023178"/>
            <a:ext cx="8479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Determine the current through the 8-V battery for the circuit of Figure shown.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B5D183-8B43-4ED5-9734-4AF8CB18AEA6}"/>
              </a:ext>
            </a:extLst>
          </p:cNvPr>
          <p:cNvSpPr/>
          <p:nvPr/>
        </p:nvSpPr>
        <p:spPr>
          <a:xfrm>
            <a:off x="508986" y="1548765"/>
            <a:ext cx="5305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ekton-Bold"/>
              </a:rPr>
              <a:t>Solution</a:t>
            </a:r>
            <a:endParaRPr lang="en-US" dirty="0">
              <a:solidFill>
                <a:srgbClr val="000000"/>
              </a:solidFill>
              <a:latin typeface="Times-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1D5B3-607C-4485-B4CC-22AB6B8EF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1"/>
          <a:stretch/>
        </p:blipFill>
        <p:spPr>
          <a:xfrm>
            <a:off x="6640269" y="1548765"/>
            <a:ext cx="5459995" cy="24026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078278-7851-4BC9-B989-541CFE5B1066}"/>
              </a:ext>
            </a:extLst>
          </p:cNvPr>
          <p:cNvSpPr/>
          <p:nvPr/>
        </p:nvSpPr>
        <p:spPr>
          <a:xfrm>
            <a:off x="480872" y="2741975"/>
            <a:ext cx="513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Rewriting the linear equations, you get the following: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CA66A8-A445-4452-8220-E92D2DA38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72" y="1903582"/>
            <a:ext cx="5814874" cy="6682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6D3AB0-BD3F-4EE9-87D9-8DDE9E2BD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86" y="3171617"/>
            <a:ext cx="3662986" cy="7452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FDB115-E93A-4BAC-8E75-96196ECB7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106" y="4122677"/>
            <a:ext cx="2258769" cy="14574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10F1D3-1929-45A8-A69D-822928A9D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010" y="4122677"/>
            <a:ext cx="25146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83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7CC688-50E9-4A14-AF69-892DEC0D6F86}"/>
              </a:ext>
            </a:extLst>
          </p:cNvPr>
          <p:cNvSpPr/>
          <p:nvPr/>
        </p:nvSpPr>
        <p:spPr>
          <a:xfrm>
            <a:off x="508986" y="1023178"/>
            <a:ext cx="8479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Determine the current through the 8-V battery for the circuit of Figure shown.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B5D183-8B43-4ED5-9734-4AF8CB18AEA6}"/>
              </a:ext>
            </a:extLst>
          </p:cNvPr>
          <p:cNvSpPr/>
          <p:nvPr/>
        </p:nvSpPr>
        <p:spPr>
          <a:xfrm>
            <a:off x="508986" y="1548765"/>
            <a:ext cx="5305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ekton-Bold"/>
              </a:rPr>
              <a:t>Solution</a:t>
            </a:r>
            <a:endParaRPr lang="en-US" dirty="0">
              <a:solidFill>
                <a:srgbClr val="000000"/>
              </a:solidFill>
              <a:latin typeface="Times-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1D5B3-607C-4485-B4CC-22AB6B8EF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1"/>
          <a:stretch/>
        </p:blipFill>
        <p:spPr>
          <a:xfrm>
            <a:off x="6640269" y="1548765"/>
            <a:ext cx="5459995" cy="24026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078278-7851-4BC9-B989-541CFE5B1066}"/>
              </a:ext>
            </a:extLst>
          </p:cNvPr>
          <p:cNvSpPr/>
          <p:nvPr/>
        </p:nvSpPr>
        <p:spPr>
          <a:xfrm>
            <a:off x="480872" y="2741975"/>
            <a:ext cx="513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Rewriting the linear equations, you get the following: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64A26C-39C0-4E9F-8FD0-AC7953579B2E}"/>
              </a:ext>
            </a:extLst>
          </p:cNvPr>
          <p:cNvSpPr/>
          <p:nvPr/>
        </p:nvSpPr>
        <p:spPr>
          <a:xfrm>
            <a:off x="372007" y="3951419"/>
            <a:ext cx="6419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Solving the equations using determinants, we have the following: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CA66A8-A445-4452-8220-E92D2DA38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72" y="1903582"/>
            <a:ext cx="5814874" cy="6682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685397-CD8E-4E96-9075-9970F0CEF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86" y="3171617"/>
            <a:ext cx="3662986" cy="745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ED17BD6-BB40-4609-BE92-0A647F7CA961}"/>
                  </a:ext>
                </a:extLst>
              </p:cNvPr>
              <p:cNvSpPr/>
              <p:nvPr/>
            </p:nvSpPr>
            <p:spPr>
              <a:xfrm>
                <a:off x="545846" y="4648028"/>
                <a:ext cx="5594032" cy="5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ED17BD6-BB40-4609-BE92-0A647F7CA9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46" y="4648028"/>
                <a:ext cx="5594032" cy="585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11EC95-A7FF-4C85-96BE-8DA52B6436FE}"/>
                  </a:ext>
                </a:extLst>
              </p:cNvPr>
              <p:cNvSpPr/>
              <p:nvPr/>
            </p:nvSpPr>
            <p:spPr>
              <a:xfrm>
                <a:off x="427224" y="5333906"/>
                <a:ext cx="6336928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66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11EC95-A7FF-4C85-96BE-8DA52B643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24" y="5333906"/>
                <a:ext cx="6336928" cy="5588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95DFE43-96C3-4020-B8A6-5B9ED70FEA9D}"/>
                  </a:ext>
                </a:extLst>
              </p:cNvPr>
              <p:cNvSpPr/>
              <p:nvPr/>
            </p:nvSpPr>
            <p:spPr>
              <a:xfrm>
                <a:off x="427224" y="6022728"/>
                <a:ext cx="6119817" cy="5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54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95DFE43-96C3-4020-B8A6-5B9ED70FE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24" y="6022728"/>
                <a:ext cx="6119817" cy="585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876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7CC688-50E9-4A14-AF69-892DEC0D6F86}"/>
              </a:ext>
            </a:extLst>
          </p:cNvPr>
          <p:cNvSpPr/>
          <p:nvPr/>
        </p:nvSpPr>
        <p:spPr>
          <a:xfrm>
            <a:off x="508986" y="1023178"/>
            <a:ext cx="8479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Determine the current through the 8-V battery for the circuit of Figure shown.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B5D183-8B43-4ED5-9734-4AF8CB18AEA6}"/>
              </a:ext>
            </a:extLst>
          </p:cNvPr>
          <p:cNvSpPr/>
          <p:nvPr/>
        </p:nvSpPr>
        <p:spPr>
          <a:xfrm>
            <a:off x="508986" y="1548765"/>
            <a:ext cx="5305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ekton-Bold"/>
              </a:rPr>
              <a:t>Solution</a:t>
            </a:r>
            <a:endParaRPr lang="en-US" dirty="0">
              <a:solidFill>
                <a:srgbClr val="000000"/>
              </a:solidFill>
              <a:latin typeface="Times-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1D5B3-607C-4485-B4CC-22AB6B8EF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1"/>
          <a:stretch/>
        </p:blipFill>
        <p:spPr>
          <a:xfrm>
            <a:off x="6640269" y="1548765"/>
            <a:ext cx="5459995" cy="2402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FEAB08-A329-4D51-9BC1-653CEC612BFB}"/>
                  </a:ext>
                </a:extLst>
              </p:cNvPr>
              <p:cNvSpPr/>
              <p:nvPr/>
            </p:nvSpPr>
            <p:spPr>
              <a:xfrm>
                <a:off x="886506" y="1996061"/>
                <a:ext cx="2716128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FEAB08-A329-4D51-9BC1-653CEC612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06" y="1996061"/>
                <a:ext cx="2716128" cy="617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43E1666-E347-4648-933B-FB699F9A249C}"/>
                  </a:ext>
                </a:extLst>
              </p:cNvPr>
              <p:cNvSpPr/>
              <p:nvPr/>
            </p:nvSpPr>
            <p:spPr>
              <a:xfrm>
                <a:off x="504478" y="2788395"/>
                <a:ext cx="3098156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43E1666-E347-4648-933B-FB699F9A2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78" y="2788395"/>
                <a:ext cx="3098156" cy="6173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EB0A16-7412-4855-9D40-E785E769157C}"/>
              </a:ext>
            </a:extLst>
          </p:cNvPr>
          <p:cNvCxnSpPr/>
          <p:nvPr/>
        </p:nvCxnSpPr>
        <p:spPr>
          <a:xfrm flipV="1">
            <a:off x="5708342" y="5026243"/>
            <a:ext cx="0" cy="7989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2540A19-1B5F-46D1-96BD-9EABE789EE09}"/>
              </a:ext>
            </a:extLst>
          </p:cNvPr>
          <p:cNvCxnSpPr/>
          <p:nvPr/>
        </p:nvCxnSpPr>
        <p:spPr>
          <a:xfrm flipV="1">
            <a:off x="4644500" y="5026243"/>
            <a:ext cx="0" cy="7989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D66D39-68DF-4C61-AAE5-6847535C6E91}"/>
              </a:ext>
            </a:extLst>
          </p:cNvPr>
          <p:cNvCxnSpPr>
            <a:cxnSpLocks/>
          </p:cNvCxnSpPr>
          <p:nvPr/>
        </p:nvCxnSpPr>
        <p:spPr>
          <a:xfrm flipH="1">
            <a:off x="5168282" y="5051395"/>
            <a:ext cx="0" cy="7989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A9F5C4-8358-4408-A3F4-6E4DD8225761}"/>
                  </a:ext>
                </a:extLst>
              </p:cNvPr>
              <p:cNvSpPr txBox="1"/>
              <p:nvPr/>
            </p:nvSpPr>
            <p:spPr>
              <a:xfrm>
                <a:off x="4447011" y="4642086"/>
                <a:ext cx="4146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A9F5C4-8358-4408-A3F4-6E4DD8225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011" y="4642086"/>
                <a:ext cx="414601" cy="307777"/>
              </a:xfrm>
              <a:prstGeom prst="rect">
                <a:avLst/>
              </a:prstGeom>
              <a:blipFill>
                <a:blip r:embed="rId5"/>
                <a:stretch>
                  <a:fillRect l="-13043" r="-5797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BBD85B3-3C7F-4E2B-9D1F-4CA804308837}"/>
                  </a:ext>
                </a:extLst>
              </p:cNvPr>
              <p:cNvSpPr/>
              <p:nvPr/>
            </p:nvSpPr>
            <p:spPr>
              <a:xfrm>
                <a:off x="4971701" y="4595919"/>
                <a:ext cx="4774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BBD85B3-3C7F-4E2B-9D1F-4CA804308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701" y="4595919"/>
                <a:ext cx="47743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A21CA68-C664-4777-A07E-8EA2BF31F23B}"/>
                  </a:ext>
                </a:extLst>
              </p:cNvPr>
              <p:cNvSpPr/>
              <p:nvPr/>
            </p:nvSpPr>
            <p:spPr>
              <a:xfrm>
                <a:off x="5481610" y="4585265"/>
                <a:ext cx="4774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A21CA68-C664-4777-A07E-8EA2BF31F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610" y="4585265"/>
                <a:ext cx="477438" cy="400110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31E54DBB-09CF-4E03-A43A-9565B04191AA}"/>
              </a:ext>
            </a:extLst>
          </p:cNvPr>
          <p:cNvSpPr/>
          <p:nvPr/>
        </p:nvSpPr>
        <p:spPr>
          <a:xfrm>
            <a:off x="495601" y="3391812"/>
            <a:ext cx="3641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If the assumed direction of current in the 8-V battery is taken to be </a:t>
            </a:r>
            <a:r>
              <a:rPr lang="en-US" i="1" dirty="0">
                <a:latin typeface="Times-Italic"/>
              </a:rPr>
              <a:t>I</a:t>
            </a:r>
            <a:r>
              <a:rPr lang="en-US" sz="800" dirty="0">
                <a:latin typeface="Times-Roman"/>
              </a:rPr>
              <a:t>2</a:t>
            </a:r>
            <a:r>
              <a:rPr lang="en-US" dirty="0">
                <a:latin typeface="Times-Roman"/>
              </a:rPr>
              <a:t>, then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600AE0-0429-418E-B61C-E90B4AB0E744}"/>
              </a:ext>
            </a:extLst>
          </p:cNvPr>
          <p:cNvSpPr/>
          <p:nvPr/>
        </p:nvSpPr>
        <p:spPr>
          <a:xfrm>
            <a:off x="313162" y="5850386"/>
            <a:ext cx="6026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The direction of the resultant current is the same as </a:t>
            </a:r>
            <a:r>
              <a:rPr lang="en-US" b="1" i="1" dirty="0">
                <a:latin typeface="Times-Italic"/>
              </a:rPr>
              <a:t>I</a:t>
            </a:r>
            <a:r>
              <a:rPr lang="en-US" sz="800" b="1" dirty="0">
                <a:latin typeface="Times-Roman"/>
              </a:rPr>
              <a:t>2 </a:t>
            </a:r>
            <a:r>
              <a:rPr lang="en-US" sz="800" dirty="0">
                <a:latin typeface="Times-Roman"/>
              </a:rPr>
              <a:t> </a:t>
            </a:r>
            <a:r>
              <a:rPr lang="en-US" dirty="0">
                <a:latin typeface="Times-Roman"/>
              </a:rPr>
              <a:t>(upward).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271501E-68E4-4C53-8C68-C122A978ED56}"/>
                  </a:ext>
                </a:extLst>
              </p:cNvPr>
              <p:cNvSpPr txBox="1"/>
              <p:nvPr/>
            </p:nvSpPr>
            <p:spPr>
              <a:xfrm>
                <a:off x="585926" y="4696824"/>
                <a:ext cx="1462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271501E-68E4-4C53-8C68-C122A978E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26" y="4696824"/>
                <a:ext cx="1462836" cy="276999"/>
              </a:xfrm>
              <a:prstGeom prst="rect">
                <a:avLst/>
              </a:prstGeom>
              <a:blipFill>
                <a:blip r:embed="rId8"/>
                <a:stretch>
                  <a:fillRect l="-3333" r="-166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9702DE-65BC-453C-8ECF-AE04C777F4F8}"/>
                  </a:ext>
                </a:extLst>
              </p:cNvPr>
              <p:cNvSpPr txBox="1"/>
              <p:nvPr/>
            </p:nvSpPr>
            <p:spPr>
              <a:xfrm>
                <a:off x="585926" y="5250043"/>
                <a:ext cx="21568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9702DE-65BC-453C-8ECF-AE04C777F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26" y="5250043"/>
                <a:ext cx="2156873" cy="276999"/>
              </a:xfrm>
              <a:prstGeom prst="rect">
                <a:avLst/>
              </a:prstGeom>
              <a:blipFill>
                <a:blip r:embed="rId9"/>
                <a:stretch>
                  <a:fillRect l="-565" r="-226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443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7CC688-50E9-4A14-AF69-892DEC0D6F86}"/>
              </a:ext>
            </a:extLst>
          </p:cNvPr>
          <p:cNvSpPr/>
          <p:nvPr/>
        </p:nvSpPr>
        <p:spPr>
          <a:xfrm>
            <a:off x="508986" y="1023178"/>
            <a:ext cx="8479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 </a:t>
            </a:r>
            <a:r>
              <a:rPr lang="en-US" dirty="0">
                <a:latin typeface="Times New Roman" panose="02020603050405020304" pitchFamily="18" charset="0"/>
              </a:rPr>
              <a:t>Find the current through the </a:t>
            </a:r>
            <a:r>
              <a:rPr lang="en-US" b="1" dirty="0">
                <a:latin typeface="Times New Roman" panose="02020603050405020304" pitchFamily="18" charset="0"/>
              </a:rPr>
              <a:t>10 </a:t>
            </a:r>
            <a:r>
              <a:rPr lang="el-GR" b="1" dirty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resistor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B08CFE3-0579-4BBF-A786-FEE57AD53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037" y="1600200"/>
            <a:ext cx="5319405" cy="3657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E9FC72-69B8-4D54-AA5E-7A5DA6D8E29B}"/>
              </a:ext>
            </a:extLst>
          </p:cNvPr>
          <p:cNvSpPr/>
          <p:nvPr/>
        </p:nvSpPr>
        <p:spPr>
          <a:xfrm>
            <a:off x="10403633" y="3984171"/>
            <a:ext cx="429208" cy="475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10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7CC688-50E9-4A14-AF69-892DEC0D6F86}"/>
              </a:ext>
            </a:extLst>
          </p:cNvPr>
          <p:cNvSpPr/>
          <p:nvPr/>
        </p:nvSpPr>
        <p:spPr>
          <a:xfrm>
            <a:off x="508986" y="1023178"/>
            <a:ext cx="8479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 </a:t>
            </a:r>
            <a:r>
              <a:rPr lang="en-US" dirty="0">
                <a:latin typeface="Times New Roman" panose="02020603050405020304" pitchFamily="18" charset="0"/>
              </a:rPr>
              <a:t>Find the current through the </a:t>
            </a:r>
            <a:r>
              <a:rPr lang="en-US" b="1" dirty="0">
                <a:latin typeface="Times New Roman" panose="02020603050405020304" pitchFamily="18" charset="0"/>
              </a:rPr>
              <a:t>10 </a:t>
            </a:r>
            <a:r>
              <a:rPr lang="el-GR" b="1" dirty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resistor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B08CFE3-0579-4BBF-A786-FEE57AD53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037" y="1600200"/>
            <a:ext cx="5319405" cy="3657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5958F9-D696-4C03-9760-0ED6FF6C9763}"/>
              </a:ext>
            </a:extLst>
          </p:cNvPr>
          <p:cNvSpPr/>
          <p:nvPr/>
        </p:nvSpPr>
        <p:spPr>
          <a:xfrm>
            <a:off x="10218199" y="1600200"/>
            <a:ext cx="843379" cy="355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EF25C-E368-49CE-9DE6-F1CBAAB3BD13}"/>
              </a:ext>
            </a:extLst>
          </p:cNvPr>
          <p:cNvSpPr/>
          <p:nvPr/>
        </p:nvSpPr>
        <p:spPr>
          <a:xfrm>
            <a:off x="10403633" y="3984171"/>
            <a:ext cx="429208" cy="475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14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B5D183-8B43-4ED5-9734-4AF8CB18AEA6}"/>
              </a:ext>
            </a:extLst>
          </p:cNvPr>
          <p:cNvSpPr/>
          <p:nvPr/>
        </p:nvSpPr>
        <p:spPr>
          <a:xfrm>
            <a:off x="508986" y="1548765"/>
            <a:ext cx="5305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ekton-Bold"/>
              </a:rPr>
              <a:t>Solution</a:t>
            </a:r>
            <a:endParaRPr lang="en-US" dirty="0">
              <a:solidFill>
                <a:srgbClr val="000000"/>
              </a:solidFill>
              <a:latin typeface="Times-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338C4-A1A6-487B-8BE1-90A00C602BEC}"/>
              </a:ext>
            </a:extLst>
          </p:cNvPr>
          <p:cNvSpPr/>
          <p:nvPr/>
        </p:nvSpPr>
        <p:spPr>
          <a:xfrm>
            <a:off x="508986" y="1023178"/>
            <a:ext cx="8479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 </a:t>
            </a:r>
            <a:r>
              <a:rPr lang="en-US" dirty="0">
                <a:latin typeface="Times New Roman" panose="02020603050405020304" pitchFamily="18" charset="0"/>
              </a:rPr>
              <a:t>Find the current through the </a:t>
            </a:r>
            <a:r>
              <a:rPr lang="en-US" b="1" dirty="0">
                <a:latin typeface="Times New Roman" panose="02020603050405020304" pitchFamily="18" charset="0"/>
              </a:rPr>
              <a:t>10 </a:t>
            </a:r>
            <a:r>
              <a:rPr lang="el-GR" b="1" dirty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resistor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01FE43-1A03-4779-88BB-95811F951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960" y="1600200"/>
            <a:ext cx="5319406" cy="365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F34BDD-33B0-4B6D-89F5-A269366ED7C2}"/>
              </a:ext>
            </a:extLst>
          </p:cNvPr>
          <p:cNvSpPr txBox="1"/>
          <p:nvPr/>
        </p:nvSpPr>
        <p:spPr>
          <a:xfrm>
            <a:off x="807868" y="1918097"/>
            <a:ext cx="309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loop equations are:-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429238-874C-4231-AF78-068B2208ACE9}"/>
                  </a:ext>
                </a:extLst>
              </p:cNvPr>
              <p:cNvSpPr txBox="1"/>
              <p:nvPr/>
            </p:nvSpPr>
            <p:spPr>
              <a:xfrm>
                <a:off x="905522" y="2379762"/>
                <a:ext cx="39299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Loop 1: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429238-874C-4231-AF78-068B2208A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22" y="2379762"/>
                <a:ext cx="3929987" cy="276999"/>
              </a:xfrm>
              <a:prstGeom prst="rect">
                <a:avLst/>
              </a:prstGeom>
              <a:blipFill>
                <a:blip r:embed="rId3"/>
                <a:stretch>
                  <a:fillRect l="-3727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74544C-FF1B-4B80-B734-DB27C6F889C9}"/>
                  </a:ext>
                </a:extLst>
              </p:cNvPr>
              <p:cNvSpPr txBox="1"/>
              <p:nvPr/>
            </p:nvSpPr>
            <p:spPr>
              <a:xfrm>
                <a:off x="905521" y="2749094"/>
                <a:ext cx="41922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Loop 2: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74544C-FF1B-4B80-B734-DB27C6F88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21" y="2749094"/>
                <a:ext cx="4192238" cy="276999"/>
              </a:xfrm>
              <a:prstGeom prst="rect">
                <a:avLst/>
              </a:prstGeom>
              <a:blipFill>
                <a:blip r:embed="rId4"/>
                <a:stretch>
                  <a:fillRect l="-3493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262E2E-B9ED-4974-BCDF-D81DF396D1C2}"/>
                  </a:ext>
                </a:extLst>
              </p:cNvPr>
              <p:cNvSpPr txBox="1"/>
              <p:nvPr/>
            </p:nvSpPr>
            <p:spPr>
              <a:xfrm>
                <a:off x="905521" y="3152001"/>
                <a:ext cx="42687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Loop 3: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262E2E-B9ED-4974-BCDF-D81DF396D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21" y="3152001"/>
                <a:ext cx="4268797" cy="276999"/>
              </a:xfrm>
              <a:prstGeom prst="rect">
                <a:avLst/>
              </a:prstGeom>
              <a:blipFill>
                <a:blip r:embed="rId5"/>
                <a:stretch>
                  <a:fillRect l="-3429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260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B5D183-8B43-4ED5-9734-4AF8CB18AEA6}"/>
              </a:ext>
            </a:extLst>
          </p:cNvPr>
          <p:cNvSpPr/>
          <p:nvPr/>
        </p:nvSpPr>
        <p:spPr>
          <a:xfrm>
            <a:off x="508986" y="1548765"/>
            <a:ext cx="5305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ekton-Bold"/>
              </a:rPr>
              <a:t>Solution</a:t>
            </a:r>
            <a:endParaRPr lang="en-US" dirty="0">
              <a:solidFill>
                <a:srgbClr val="000000"/>
              </a:solidFill>
              <a:latin typeface="Times-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338C4-A1A6-487B-8BE1-90A00C602BEC}"/>
              </a:ext>
            </a:extLst>
          </p:cNvPr>
          <p:cNvSpPr/>
          <p:nvPr/>
        </p:nvSpPr>
        <p:spPr>
          <a:xfrm>
            <a:off x="508986" y="1023178"/>
            <a:ext cx="8479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 </a:t>
            </a:r>
            <a:r>
              <a:rPr lang="en-US" dirty="0">
                <a:latin typeface="Times New Roman" panose="02020603050405020304" pitchFamily="18" charset="0"/>
              </a:rPr>
              <a:t>Find the current through the </a:t>
            </a:r>
            <a:r>
              <a:rPr lang="en-US" b="1" dirty="0">
                <a:latin typeface="Times New Roman" panose="02020603050405020304" pitchFamily="18" charset="0"/>
              </a:rPr>
              <a:t>10 </a:t>
            </a:r>
            <a:r>
              <a:rPr lang="el-GR" b="1" dirty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resistor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01FE43-1A03-4779-88BB-95811F951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960" y="1600200"/>
            <a:ext cx="5319406" cy="365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F34BDD-33B0-4B6D-89F5-A269366ED7C2}"/>
              </a:ext>
            </a:extLst>
          </p:cNvPr>
          <p:cNvSpPr txBox="1"/>
          <p:nvPr/>
        </p:nvSpPr>
        <p:spPr>
          <a:xfrm>
            <a:off x="807868" y="1918097"/>
            <a:ext cx="309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loop equations are:-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429238-874C-4231-AF78-068B2208ACE9}"/>
                  </a:ext>
                </a:extLst>
              </p:cNvPr>
              <p:cNvSpPr txBox="1"/>
              <p:nvPr/>
            </p:nvSpPr>
            <p:spPr>
              <a:xfrm>
                <a:off x="905522" y="2379762"/>
                <a:ext cx="39299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Loop 1: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429238-874C-4231-AF78-068B2208A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22" y="2379762"/>
                <a:ext cx="3929987" cy="276999"/>
              </a:xfrm>
              <a:prstGeom prst="rect">
                <a:avLst/>
              </a:prstGeom>
              <a:blipFill>
                <a:blip r:embed="rId3"/>
                <a:stretch>
                  <a:fillRect l="-3727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74544C-FF1B-4B80-B734-DB27C6F889C9}"/>
                  </a:ext>
                </a:extLst>
              </p:cNvPr>
              <p:cNvSpPr txBox="1"/>
              <p:nvPr/>
            </p:nvSpPr>
            <p:spPr>
              <a:xfrm>
                <a:off x="905521" y="2749094"/>
                <a:ext cx="41922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Loop 2: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74544C-FF1B-4B80-B734-DB27C6F88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21" y="2749094"/>
                <a:ext cx="4192238" cy="276999"/>
              </a:xfrm>
              <a:prstGeom prst="rect">
                <a:avLst/>
              </a:prstGeom>
              <a:blipFill>
                <a:blip r:embed="rId4"/>
                <a:stretch>
                  <a:fillRect l="-3493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262E2E-B9ED-4974-BCDF-D81DF396D1C2}"/>
                  </a:ext>
                </a:extLst>
              </p:cNvPr>
              <p:cNvSpPr txBox="1"/>
              <p:nvPr/>
            </p:nvSpPr>
            <p:spPr>
              <a:xfrm>
                <a:off x="905521" y="3152001"/>
                <a:ext cx="42687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Loop 3: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262E2E-B9ED-4974-BCDF-D81DF396D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21" y="3152001"/>
                <a:ext cx="4268797" cy="276999"/>
              </a:xfrm>
              <a:prstGeom prst="rect">
                <a:avLst/>
              </a:prstGeom>
              <a:blipFill>
                <a:blip r:embed="rId5"/>
                <a:stretch>
                  <a:fillRect l="-3429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EFC0B4D-5E02-4C77-8A8A-4B9CAE892AE2}"/>
              </a:ext>
            </a:extLst>
          </p:cNvPr>
          <p:cNvSpPr txBox="1"/>
          <p:nvPr/>
        </p:nvSpPr>
        <p:spPr>
          <a:xfrm>
            <a:off x="782862" y="3574632"/>
            <a:ext cx="3426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Rearrange, 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347ED4-4816-4515-98C7-8DC9A4CCEF82}"/>
                  </a:ext>
                </a:extLst>
              </p:cNvPr>
              <p:cNvSpPr txBox="1"/>
              <p:nvPr/>
            </p:nvSpPr>
            <p:spPr>
              <a:xfrm>
                <a:off x="905522" y="4181929"/>
                <a:ext cx="35253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Loop 1: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347ED4-4816-4515-98C7-8DC9A4CCE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22" y="4181929"/>
                <a:ext cx="3525389" cy="276999"/>
              </a:xfrm>
              <a:prstGeom prst="rect">
                <a:avLst/>
              </a:prstGeom>
              <a:blipFill>
                <a:blip r:embed="rId6"/>
                <a:stretch>
                  <a:fillRect l="-4152" t="-28889" r="-1557" b="-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0C0287-C72E-45BF-9F34-21F16D6B8BF0}"/>
                  </a:ext>
                </a:extLst>
              </p:cNvPr>
              <p:cNvSpPr txBox="1"/>
              <p:nvPr/>
            </p:nvSpPr>
            <p:spPr>
              <a:xfrm>
                <a:off x="905521" y="4551261"/>
                <a:ext cx="3416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Loop 2: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0C0287-C72E-45BF-9F34-21F16D6B8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21" y="4551261"/>
                <a:ext cx="3416384" cy="276999"/>
              </a:xfrm>
              <a:prstGeom prst="rect">
                <a:avLst/>
              </a:prstGeom>
              <a:blipFill>
                <a:blip r:embed="rId7"/>
                <a:stretch>
                  <a:fillRect l="-4286" t="-28889" r="-142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5683B7-4774-475B-ACB4-912AC16C0FD2}"/>
                  </a:ext>
                </a:extLst>
              </p:cNvPr>
              <p:cNvSpPr txBox="1"/>
              <p:nvPr/>
            </p:nvSpPr>
            <p:spPr>
              <a:xfrm>
                <a:off x="905521" y="4954168"/>
                <a:ext cx="3416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Loop 3: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5683B7-4774-475B-ACB4-912AC16C0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21" y="4954168"/>
                <a:ext cx="3416384" cy="276999"/>
              </a:xfrm>
              <a:prstGeom prst="rect">
                <a:avLst/>
              </a:prstGeom>
              <a:blipFill>
                <a:blip r:embed="rId8"/>
                <a:stretch>
                  <a:fillRect l="-4286" t="-28889" r="-142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736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B5D183-8B43-4ED5-9734-4AF8CB18AEA6}"/>
              </a:ext>
            </a:extLst>
          </p:cNvPr>
          <p:cNvSpPr/>
          <p:nvPr/>
        </p:nvSpPr>
        <p:spPr>
          <a:xfrm>
            <a:off x="508986" y="1548765"/>
            <a:ext cx="5305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ekton-Bold"/>
              </a:rPr>
              <a:t>Solution</a:t>
            </a:r>
            <a:endParaRPr lang="en-US" dirty="0">
              <a:solidFill>
                <a:srgbClr val="000000"/>
              </a:solidFill>
              <a:latin typeface="Times-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338C4-A1A6-487B-8BE1-90A00C602BEC}"/>
              </a:ext>
            </a:extLst>
          </p:cNvPr>
          <p:cNvSpPr/>
          <p:nvPr/>
        </p:nvSpPr>
        <p:spPr>
          <a:xfrm>
            <a:off x="508986" y="1023178"/>
            <a:ext cx="8479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 </a:t>
            </a:r>
            <a:r>
              <a:rPr lang="en-US" dirty="0">
                <a:latin typeface="Times New Roman" panose="02020603050405020304" pitchFamily="18" charset="0"/>
              </a:rPr>
              <a:t>Find the current through the </a:t>
            </a:r>
            <a:r>
              <a:rPr lang="en-US" b="1" dirty="0">
                <a:latin typeface="Times New Roman" panose="02020603050405020304" pitchFamily="18" charset="0"/>
              </a:rPr>
              <a:t>10 </a:t>
            </a:r>
            <a:r>
              <a:rPr lang="el-GR" b="1" dirty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resistor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01FE43-1A03-4779-88BB-95811F951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960" y="1600200"/>
            <a:ext cx="5319406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3489133-7641-4420-AA17-9FB9A3760B19}"/>
                  </a:ext>
                </a:extLst>
              </p:cNvPr>
              <p:cNvSpPr txBox="1"/>
              <p:nvPr/>
            </p:nvSpPr>
            <p:spPr>
              <a:xfrm>
                <a:off x="665826" y="3266979"/>
                <a:ext cx="2967992" cy="737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= 1168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3489133-7641-4420-AA17-9FB9A3760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26" y="3266979"/>
                <a:ext cx="2967992" cy="737189"/>
              </a:xfrm>
              <a:prstGeom prst="rect">
                <a:avLst/>
              </a:prstGeom>
              <a:blipFill>
                <a:blip r:embed="rId3"/>
                <a:stretch>
                  <a:fillRect r="-3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728335-DEEA-497C-86C4-8EFAF13716E2}"/>
                  </a:ext>
                </a:extLst>
              </p:cNvPr>
              <p:cNvSpPr txBox="1"/>
              <p:nvPr/>
            </p:nvSpPr>
            <p:spPr>
              <a:xfrm>
                <a:off x="1440429" y="1854175"/>
                <a:ext cx="35253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Loop 1: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728335-DEEA-497C-86C4-8EFAF1371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29" y="1854175"/>
                <a:ext cx="3525389" cy="276999"/>
              </a:xfrm>
              <a:prstGeom prst="rect">
                <a:avLst/>
              </a:prstGeom>
              <a:blipFill>
                <a:blip r:embed="rId4"/>
                <a:stretch>
                  <a:fillRect l="-3972" t="-28261" r="-138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471139-BA49-4BF2-9C8E-6971F95339DC}"/>
                  </a:ext>
                </a:extLst>
              </p:cNvPr>
              <p:cNvSpPr txBox="1"/>
              <p:nvPr/>
            </p:nvSpPr>
            <p:spPr>
              <a:xfrm>
                <a:off x="1440428" y="2223507"/>
                <a:ext cx="3416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Loop 2: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471139-BA49-4BF2-9C8E-6971F9533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28" y="2223507"/>
                <a:ext cx="3416384" cy="276999"/>
              </a:xfrm>
              <a:prstGeom prst="rect">
                <a:avLst/>
              </a:prstGeom>
              <a:blipFill>
                <a:blip r:embed="rId5"/>
                <a:stretch>
                  <a:fillRect l="-4100" t="-28889" r="-142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78A656-D715-4149-90D6-23DB8051D888}"/>
                  </a:ext>
                </a:extLst>
              </p:cNvPr>
              <p:cNvSpPr txBox="1"/>
              <p:nvPr/>
            </p:nvSpPr>
            <p:spPr>
              <a:xfrm>
                <a:off x="1440428" y="2626414"/>
                <a:ext cx="3416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Loop 3: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78A656-D715-4149-90D6-23DB8051D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28" y="2626414"/>
                <a:ext cx="3416384" cy="276999"/>
              </a:xfrm>
              <a:prstGeom prst="rect">
                <a:avLst/>
              </a:prstGeom>
              <a:blipFill>
                <a:blip r:embed="rId6"/>
                <a:stretch>
                  <a:fillRect l="-4100" t="-28889" r="-142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40AEEF-F66D-41AF-A3EF-E437E0F75C33}"/>
                  </a:ext>
                </a:extLst>
              </p:cNvPr>
              <p:cNvSpPr txBox="1"/>
              <p:nvPr/>
            </p:nvSpPr>
            <p:spPr>
              <a:xfrm>
                <a:off x="508986" y="4221542"/>
                <a:ext cx="3022430" cy="738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= 1425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40AEEF-F66D-41AF-A3EF-E437E0F75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86" y="4221542"/>
                <a:ext cx="3022430" cy="738215"/>
              </a:xfrm>
              <a:prstGeom prst="rect">
                <a:avLst/>
              </a:prstGeom>
              <a:blipFill>
                <a:blip r:embed="rId7"/>
                <a:stretch>
                  <a:fillRect r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23102E-247F-4B04-9E58-C92F6D11852C}"/>
                  </a:ext>
                </a:extLst>
              </p:cNvPr>
              <p:cNvSpPr/>
              <p:nvPr/>
            </p:nvSpPr>
            <p:spPr>
              <a:xfrm>
                <a:off x="294312" y="5257445"/>
                <a:ext cx="3003579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1425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1168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23102E-247F-4B04-9E58-C92F6D118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12" y="5257445"/>
                <a:ext cx="3003579" cy="6183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8CB34B-6D55-49E3-BA89-A5764793444B}"/>
                  </a:ext>
                </a:extLst>
              </p:cNvPr>
              <p:cNvSpPr/>
              <p:nvPr/>
            </p:nvSpPr>
            <p:spPr>
              <a:xfrm>
                <a:off x="294312" y="5941358"/>
                <a:ext cx="23114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8CB34B-6D55-49E3-BA89-A57647934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12" y="5941358"/>
                <a:ext cx="231140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722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2255F1-F16A-4F3D-ACE1-E309157F106F}"/>
              </a:ext>
            </a:extLst>
          </p:cNvPr>
          <p:cNvSpPr/>
          <p:nvPr/>
        </p:nvSpPr>
        <p:spPr>
          <a:xfrm>
            <a:off x="2972305" y="376847"/>
            <a:ext cx="7039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Mesh Analysis with Current 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7B561-6605-467F-B716-EA12A828E8BD}"/>
              </a:ext>
            </a:extLst>
          </p:cNvPr>
          <p:cNvSpPr txBox="1"/>
          <p:nvPr/>
        </p:nvSpPr>
        <p:spPr>
          <a:xfrm>
            <a:off x="5299968" y="1023178"/>
            <a:ext cx="186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Special cases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22238-76F2-4F94-86D9-7AC806FE699F}"/>
              </a:ext>
            </a:extLst>
          </p:cNvPr>
          <p:cNvSpPr/>
          <p:nvPr/>
        </p:nvSpPr>
        <p:spPr>
          <a:xfrm>
            <a:off x="994968" y="1585572"/>
            <a:ext cx="5757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92FF"/>
                </a:solidFill>
                <a:latin typeface="ItcKabel-Bold"/>
              </a:rPr>
              <a:t>CASE 1 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When a current source exists only in one mesh: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324DC3-01F5-46DA-820E-F59B9EA4F825}"/>
              </a:ext>
            </a:extLst>
          </p:cNvPr>
          <p:cNvSpPr/>
          <p:nvPr/>
        </p:nvSpPr>
        <p:spPr>
          <a:xfrm>
            <a:off x="994968" y="2047237"/>
            <a:ext cx="6566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-Roman"/>
              </a:rPr>
              <a:t>Consider the circuit in Figure shown,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117423-2226-4DB9-9574-0A9FBD6B8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156" y="3519489"/>
            <a:ext cx="5371215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6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0E85EF-58EA-4DE9-B9D1-FFF04A68B12B}"/>
              </a:ext>
            </a:extLst>
          </p:cNvPr>
          <p:cNvSpPr/>
          <p:nvPr/>
        </p:nvSpPr>
        <p:spPr>
          <a:xfrm>
            <a:off x="722050" y="1143790"/>
            <a:ext cx="58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-Roman"/>
              </a:rPr>
              <a:t>To illustrate the steps, consider the circuit in Figure shown.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3F84AE-FDD6-4FDE-B243-E57E57B67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795" y="2259728"/>
            <a:ext cx="557848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16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2255F1-F16A-4F3D-ACE1-E309157F106F}"/>
              </a:ext>
            </a:extLst>
          </p:cNvPr>
          <p:cNvSpPr/>
          <p:nvPr/>
        </p:nvSpPr>
        <p:spPr>
          <a:xfrm>
            <a:off x="2972305" y="376847"/>
            <a:ext cx="7039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Mesh Analysis with Current 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7B561-6605-467F-B716-EA12A828E8BD}"/>
              </a:ext>
            </a:extLst>
          </p:cNvPr>
          <p:cNvSpPr txBox="1"/>
          <p:nvPr/>
        </p:nvSpPr>
        <p:spPr>
          <a:xfrm>
            <a:off x="5299968" y="1023178"/>
            <a:ext cx="186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Special cases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22238-76F2-4F94-86D9-7AC806FE699F}"/>
              </a:ext>
            </a:extLst>
          </p:cNvPr>
          <p:cNvSpPr/>
          <p:nvPr/>
        </p:nvSpPr>
        <p:spPr>
          <a:xfrm>
            <a:off x="994968" y="1585572"/>
            <a:ext cx="5757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92FF"/>
                </a:solidFill>
                <a:latin typeface="ItcKabel-Bold"/>
              </a:rPr>
              <a:t>CASE 1 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When a current source exists only in one mesh: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9324DC3-01F5-46DA-820E-F59B9EA4F825}"/>
                  </a:ext>
                </a:extLst>
              </p:cNvPr>
              <p:cNvSpPr/>
              <p:nvPr/>
            </p:nvSpPr>
            <p:spPr>
              <a:xfrm>
                <a:off x="994968" y="2047237"/>
                <a:ext cx="656651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latin typeface="Times-Roman"/>
                  </a:rPr>
                  <a:t>Consider the circuit in Figure shown, for example. 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  <a:latin typeface="Times-Roman"/>
                  </a:rPr>
                  <a:t> </a:t>
                </a:r>
                <a:r>
                  <a:rPr lang="en-US" dirty="0">
                    <a:latin typeface="Times-Roman"/>
                  </a:rPr>
                  <a:t>and write a loop equation for the other loop in the usual way; that is,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9324DC3-01F5-46DA-820E-F59B9EA4F8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68" y="2047237"/>
                <a:ext cx="6566516" cy="646331"/>
              </a:xfrm>
              <a:prstGeom prst="rect">
                <a:avLst/>
              </a:prstGeom>
              <a:blipFill>
                <a:blip r:embed="rId2"/>
                <a:stretch>
                  <a:fillRect l="-743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8CE5AFF-CFBB-4E8F-B148-3DA4C0C9F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978" y="3520695"/>
            <a:ext cx="5371216" cy="2194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ED210F-94D5-4627-90EB-4A387BC1E4F0}"/>
                  </a:ext>
                </a:extLst>
              </p:cNvPr>
              <p:cNvSpPr txBox="1"/>
              <p:nvPr/>
            </p:nvSpPr>
            <p:spPr>
              <a:xfrm>
                <a:off x="1067566" y="3150315"/>
                <a:ext cx="2101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/>
                  <a:t>Loop 2: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ED210F-94D5-4627-90EB-4A387BC1E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566" y="3150315"/>
                <a:ext cx="2101473" cy="276999"/>
              </a:xfrm>
              <a:prstGeom prst="rect">
                <a:avLst/>
              </a:prstGeom>
              <a:blipFill>
                <a:blip r:embed="rId4"/>
                <a:stretch>
                  <a:fillRect l="-6667" t="-28889" r="-260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3D3DB5-B551-4439-9ABC-CE8627C69B26}"/>
                  </a:ext>
                </a:extLst>
              </p:cNvPr>
              <p:cNvSpPr txBox="1"/>
              <p:nvPr/>
            </p:nvSpPr>
            <p:spPr>
              <a:xfrm>
                <a:off x="1067565" y="3519647"/>
                <a:ext cx="32692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/>
                  <a:t>Loop 1: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       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3D3DB5-B551-4439-9ABC-CE8627C69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565" y="3519647"/>
                <a:ext cx="3269228" cy="276999"/>
              </a:xfrm>
              <a:prstGeom prst="rect">
                <a:avLst/>
              </a:prstGeom>
              <a:blipFill>
                <a:blip r:embed="rId5"/>
                <a:stretch>
                  <a:fillRect l="-4291" t="-28261" r="-186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B4E6C03-0501-465A-ABD8-EA970BD1ADB3}"/>
              </a:ext>
            </a:extLst>
          </p:cNvPr>
          <p:cNvSpPr txBox="1"/>
          <p:nvPr/>
        </p:nvSpPr>
        <p:spPr>
          <a:xfrm>
            <a:off x="988788" y="3979767"/>
            <a:ext cx="3426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Rearrange, 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960FC4-8659-4B11-885C-D68A7443DB43}"/>
                  </a:ext>
                </a:extLst>
              </p:cNvPr>
              <p:cNvSpPr txBox="1"/>
              <p:nvPr/>
            </p:nvSpPr>
            <p:spPr>
              <a:xfrm>
                <a:off x="1024659" y="4474569"/>
                <a:ext cx="2101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/>
                  <a:t>Loop 2: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960FC4-8659-4B11-885C-D68A7443D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59" y="4474569"/>
                <a:ext cx="2101473" cy="276999"/>
              </a:xfrm>
              <a:prstGeom prst="rect">
                <a:avLst/>
              </a:prstGeom>
              <a:blipFill>
                <a:blip r:embed="rId6"/>
                <a:stretch>
                  <a:fillRect l="-6667" t="-28889" r="-2609" b="-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7EF3FA-774D-4D70-AB54-A8D1F42C36F8}"/>
                  </a:ext>
                </a:extLst>
              </p:cNvPr>
              <p:cNvSpPr txBox="1"/>
              <p:nvPr/>
            </p:nvSpPr>
            <p:spPr>
              <a:xfrm>
                <a:off x="1024658" y="4843901"/>
                <a:ext cx="28019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/>
                  <a:t>Loop 1: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7EF3FA-774D-4D70-AB54-A8D1F42C3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58" y="4843901"/>
                <a:ext cx="2801921" cy="276999"/>
              </a:xfrm>
              <a:prstGeom prst="rect">
                <a:avLst/>
              </a:prstGeom>
              <a:blipFill>
                <a:blip r:embed="rId7"/>
                <a:stretch>
                  <a:fillRect l="-5000" t="-28889" r="-2174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BE1192-6651-444D-A6D0-6F52AC7C9F38}"/>
                  </a:ext>
                </a:extLst>
              </p:cNvPr>
              <p:cNvSpPr txBox="1"/>
              <p:nvPr/>
            </p:nvSpPr>
            <p:spPr>
              <a:xfrm>
                <a:off x="1731582" y="5246370"/>
                <a:ext cx="23419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𝟏𝟎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BE1192-6651-444D-A6D0-6F52AC7C9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582" y="5246370"/>
                <a:ext cx="2341923" cy="276999"/>
              </a:xfrm>
              <a:prstGeom prst="rect">
                <a:avLst/>
              </a:prstGeom>
              <a:blipFill>
                <a:blip r:embed="rId8"/>
                <a:stretch>
                  <a:fillRect t="-4444" r="-234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177609-571D-409A-A40F-770A2644DCEF}"/>
                  </a:ext>
                </a:extLst>
              </p:cNvPr>
              <p:cNvSpPr txBox="1"/>
              <p:nvPr/>
            </p:nvSpPr>
            <p:spPr>
              <a:xfrm>
                <a:off x="1695184" y="5635298"/>
                <a:ext cx="251665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177609-571D-409A-A40F-770A2644D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184" y="5635298"/>
                <a:ext cx="2516651" cy="5203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076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E88B2A-64F0-4526-8D99-29A1A81AD206}"/>
              </a:ext>
            </a:extLst>
          </p:cNvPr>
          <p:cNvSpPr txBox="1"/>
          <p:nvPr/>
        </p:nvSpPr>
        <p:spPr>
          <a:xfrm>
            <a:off x="4910831" y="443884"/>
            <a:ext cx="233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References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241B1-AA15-442D-A2BE-C31289CBDD90}"/>
              </a:ext>
            </a:extLst>
          </p:cNvPr>
          <p:cNvSpPr/>
          <p:nvPr/>
        </p:nvSpPr>
        <p:spPr>
          <a:xfrm>
            <a:off x="1185168" y="1800818"/>
            <a:ext cx="1009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Boylestad</a:t>
            </a:r>
            <a:r>
              <a:rPr lang="en-US" sz="2400" b="1" dirty="0"/>
              <a:t>, Robert L. </a:t>
            </a:r>
            <a:r>
              <a:rPr lang="en-US" sz="2400" b="1" i="1" dirty="0"/>
              <a:t>Introductory circuit analysis</a:t>
            </a:r>
            <a:r>
              <a:rPr lang="en-US" sz="2400" b="1" dirty="0"/>
              <a:t>. Pearson Education, 2010.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68A5D0-1FAF-4505-AB35-A3ECD1140E67}"/>
              </a:ext>
            </a:extLst>
          </p:cNvPr>
          <p:cNvSpPr/>
          <p:nvPr/>
        </p:nvSpPr>
        <p:spPr>
          <a:xfrm>
            <a:off x="1185169" y="2556743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/>
              <a:t>Robbins, Allan H., and Wilhelm C. Miller. Circuit analysis: Theory and practice. Cengage Learning, 2012.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8FEED-4CC4-46CC-B3DF-9C702135687D}"/>
              </a:ext>
            </a:extLst>
          </p:cNvPr>
          <p:cNvSpPr/>
          <p:nvPr/>
        </p:nvSpPr>
        <p:spPr>
          <a:xfrm>
            <a:off x="1185168" y="3682000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Sadiku</a:t>
            </a:r>
            <a:r>
              <a:rPr lang="en-US" sz="2400" b="1" dirty="0"/>
              <a:t>, Matthew NO, and </a:t>
            </a:r>
            <a:r>
              <a:rPr lang="en-US" sz="2400" b="1" dirty="0" err="1"/>
              <a:t>Chales</a:t>
            </a:r>
            <a:r>
              <a:rPr lang="en-US" sz="2400" b="1" dirty="0"/>
              <a:t> K. Alexander. Fundamentals of electric circuits. McGraw-Hill Higher Education, 2007.</a:t>
            </a:r>
          </a:p>
        </p:txBody>
      </p:sp>
    </p:spTree>
    <p:extLst>
      <p:ext uri="{BB962C8B-B14F-4D97-AF65-F5344CB8AC3E}">
        <p14:creationId xmlns:p14="http://schemas.microsoft.com/office/powerpoint/2010/main" val="301578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F89FFD-FA3F-471F-82BB-7E03D9903B70}"/>
                  </a:ext>
                </a:extLst>
              </p:cNvPr>
              <p:cNvSpPr/>
              <p:nvPr/>
            </p:nvSpPr>
            <p:spPr>
              <a:xfrm>
                <a:off x="677662" y="1131002"/>
                <a:ext cx="6096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latin typeface="Times-Roman"/>
                  </a:rPr>
                  <a:t>The </a:t>
                </a:r>
                <a:r>
                  <a:rPr lang="en-US" b="1" dirty="0">
                    <a:solidFill>
                      <a:srgbClr val="C00000"/>
                    </a:solidFill>
                    <a:latin typeface="Times-Roman"/>
                  </a:rPr>
                  <a:t>first step </a:t>
                </a:r>
                <a:r>
                  <a:rPr lang="en-US" dirty="0">
                    <a:latin typeface="Times-Roman"/>
                  </a:rPr>
                  <a:t>requires that loop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C00000"/>
                    </a:solidFill>
                    <a:latin typeface="Times-Roman"/>
                  </a:rPr>
                  <a:t> </a:t>
                </a:r>
                <a:r>
                  <a:rPr lang="en-US" dirty="0">
                    <a:latin typeface="Times-Roman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latin typeface="Times-Roman"/>
                  </a:rPr>
                  <a:t> are assigned to loops </a:t>
                </a:r>
                <a:r>
                  <a:rPr lang="en-US" b="1" dirty="0">
                    <a:solidFill>
                      <a:srgbClr val="C00000"/>
                    </a:solidFill>
                    <a:latin typeface="Times-Roman"/>
                  </a:rPr>
                  <a:t>1</a:t>
                </a:r>
                <a:r>
                  <a:rPr lang="en-US" dirty="0">
                    <a:latin typeface="Times-Roman"/>
                  </a:rPr>
                  <a:t> and </a:t>
                </a:r>
                <a:r>
                  <a:rPr lang="en-US" b="1" dirty="0">
                    <a:solidFill>
                      <a:srgbClr val="C00000"/>
                    </a:solidFill>
                    <a:latin typeface="Times-Roman"/>
                  </a:rPr>
                  <a:t>2</a:t>
                </a:r>
                <a:r>
                  <a:rPr lang="en-US" dirty="0">
                    <a:latin typeface="Times-Roman"/>
                  </a:rPr>
                  <a:t>. Although a loop current may be assigned to each loop in an arbitrary direction, it is conventional to assume that each loop current flows clockwise.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F89FFD-FA3F-471F-82BB-7E03D9903B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62" y="1131002"/>
                <a:ext cx="6096000" cy="1200329"/>
              </a:xfrm>
              <a:prstGeom prst="rect">
                <a:avLst/>
              </a:prstGeom>
              <a:blipFill>
                <a:blip r:embed="rId2"/>
                <a:stretch>
                  <a:fillRect l="-800" t="-30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24D2CC0-284E-4E1D-A0EE-2CDA995F2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795" y="2263809"/>
            <a:ext cx="557848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0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A7A4BE-C9CE-423A-946B-9EA889020702}"/>
              </a:ext>
            </a:extLst>
          </p:cNvPr>
          <p:cNvSpPr/>
          <p:nvPr/>
        </p:nvSpPr>
        <p:spPr>
          <a:xfrm>
            <a:off x="686540" y="1228792"/>
            <a:ext cx="7241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-Roman"/>
              </a:rPr>
              <a:t>As the </a:t>
            </a:r>
            <a:r>
              <a:rPr lang="en-US" b="1" dirty="0">
                <a:solidFill>
                  <a:srgbClr val="C00000"/>
                </a:solidFill>
                <a:latin typeface="Times-Roman"/>
              </a:rPr>
              <a:t>second step</a:t>
            </a:r>
            <a:r>
              <a:rPr lang="en-US" dirty="0">
                <a:latin typeface="Times-Roman"/>
              </a:rPr>
              <a:t>, we apply KVL to each loop.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D457AB-F138-4D87-836F-1004CE70E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795" y="2263809"/>
            <a:ext cx="557848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9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A7A4BE-C9CE-423A-946B-9EA889020702}"/>
              </a:ext>
            </a:extLst>
          </p:cNvPr>
          <p:cNvSpPr/>
          <p:nvPr/>
        </p:nvSpPr>
        <p:spPr>
          <a:xfrm>
            <a:off x="686540" y="1228792"/>
            <a:ext cx="63978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-Roman"/>
              </a:rPr>
              <a:t>As the </a:t>
            </a:r>
            <a:r>
              <a:rPr lang="en-US" b="1" dirty="0">
                <a:solidFill>
                  <a:srgbClr val="C00000"/>
                </a:solidFill>
                <a:latin typeface="Times-Roman"/>
              </a:rPr>
              <a:t>second step</a:t>
            </a:r>
            <a:r>
              <a:rPr lang="en-US" dirty="0">
                <a:latin typeface="Times-Roman"/>
              </a:rPr>
              <a:t>, we apply KVL to each loop.</a:t>
            </a:r>
          </a:p>
          <a:p>
            <a:endParaRPr lang="en-US" dirty="0"/>
          </a:p>
          <a:p>
            <a:pPr algn="just"/>
            <a:r>
              <a:rPr lang="en-US" dirty="0"/>
              <a:t>Using the assigned loop currents, indicate the voltage polarities across all resistors in the circuit. For a resistor which is common to two loops, the polarities of the voltage drop due to each loop current should be indicated on the appropriate side of the component.</a:t>
            </a:r>
            <a:r>
              <a:rPr lang="en-US" dirty="0">
                <a:latin typeface="Times-Roman"/>
              </a:rPr>
              <a:t> </a:t>
            </a:r>
          </a:p>
          <a:p>
            <a:pPr algn="just"/>
            <a:endParaRPr lang="en-US" dirty="0">
              <a:latin typeface="Times-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5035B0-48FC-4BD1-BF62-FE8DAB615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91" t="6040"/>
          <a:stretch/>
        </p:blipFill>
        <p:spPr>
          <a:xfrm>
            <a:off x="6986726" y="2539013"/>
            <a:ext cx="5177346" cy="429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7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489043-261E-4CFB-BC45-39E70394D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914" y="2266950"/>
            <a:ext cx="5578475" cy="4572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F20EF9-E136-4E93-875F-81CF1A1FE2C3}"/>
              </a:ext>
            </a:extLst>
          </p:cNvPr>
          <p:cNvSpPr/>
          <p:nvPr/>
        </p:nvSpPr>
        <p:spPr>
          <a:xfrm>
            <a:off x="686540" y="1228792"/>
            <a:ext cx="63978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-Roman"/>
              </a:rPr>
              <a:t>As the </a:t>
            </a:r>
            <a:r>
              <a:rPr lang="en-US" b="1" dirty="0">
                <a:solidFill>
                  <a:srgbClr val="C00000"/>
                </a:solidFill>
                <a:latin typeface="Times-Roman"/>
              </a:rPr>
              <a:t>second step</a:t>
            </a:r>
            <a:r>
              <a:rPr lang="en-US" dirty="0">
                <a:latin typeface="Times-Roman"/>
              </a:rPr>
              <a:t>, we apply KVL to each loop.</a:t>
            </a:r>
          </a:p>
          <a:p>
            <a:endParaRPr lang="en-US" dirty="0"/>
          </a:p>
          <a:p>
            <a:pPr algn="just"/>
            <a:r>
              <a:rPr lang="en-US" dirty="0"/>
              <a:t>Using the assigned loop currents, indicate the voltage polarities across all resistors in the circuit. For a resistor which is common to two loops, the polarities of the voltage drop due to each loop current should be indicated on the appropriate side of the component.</a:t>
            </a:r>
            <a:r>
              <a:rPr lang="en-US" dirty="0">
                <a:latin typeface="Times-Roman"/>
              </a:rPr>
              <a:t> </a:t>
            </a:r>
          </a:p>
          <a:p>
            <a:pPr algn="just"/>
            <a:endParaRPr lang="en-US" dirty="0">
              <a:latin typeface="Times-Roman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8EB7D9-A990-46E0-A47F-0DB6067DC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50" y="3429000"/>
            <a:ext cx="4847198" cy="4033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15AB0D-FBE1-4756-987A-F1CAB414A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335" y="3809194"/>
            <a:ext cx="5478022" cy="16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8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489043-261E-4CFB-BC45-39E70394D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914" y="2266950"/>
            <a:ext cx="5578475" cy="4572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F20EF9-E136-4E93-875F-81CF1A1FE2C3}"/>
              </a:ext>
            </a:extLst>
          </p:cNvPr>
          <p:cNvSpPr/>
          <p:nvPr/>
        </p:nvSpPr>
        <p:spPr>
          <a:xfrm>
            <a:off x="686540" y="1228792"/>
            <a:ext cx="63978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-Roman"/>
              </a:rPr>
              <a:t>As the </a:t>
            </a:r>
            <a:r>
              <a:rPr lang="en-US" b="1" dirty="0">
                <a:solidFill>
                  <a:srgbClr val="C00000"/>
                </a:solidFill>
                <a:latin typeface="Times-Roman"/>
              </a:rPr>
              <a:t>second step</a:t>
            </a:r>
            <a:r>
              <a:rPr lang="en-US" dirty="0">
                <a:latin typeface="Times-Roman"/>
              </a:rPr>
              <a:t>, we apply KVL to each loop.</a:t>
            </a:r>
          </a:p>
          <a:p>
            <a:endParaRPr lang="en-US" dirty="0"/>
          </a:p>
          <a:p>
            <a:pPr algn="just"/>
            <a:r>
              <a:rPr lang="en-US" dirty="0"/>
              <a:t>Using the assigned loop currents, indicate the voltage polarities across all resistors in the circuit. For a resistor which is common to two loops, the polarities of the voltage drop due to each loop current should be indicated on the appropriate side of the component.</a:t>
            </a:r>
            <a:r>
              <a:rPr lang="en-US" dirty="0">
                <a:latin typeface="Times-Roman"/>
              </a:rPr>
              <a:t> </a:t>
            </a:r>
          </a:p>
          <a:p>
            <a:pPr algn="just"/>
            <a:endParaRPr lang="en-US" dirty="0">
              <a:latin typeface="Times-Roman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8EB7D9-A990-46E0-A47F-0DB6067DC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50" y="3429000"/>
            <a:ext cx="4847198" cy="4033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15AB0D-FBE1-4756-987A-F1CAB414A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335" y="3809194"/>
            <a:ext cx="5478022" cy="1665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657BC0-28C7-468F-AEDE-B5EF1320A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302" y="5466153"/>
            <a:ext cx="2842293" cy="12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25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03124" y="376847"/>
            <a:ext cx="578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Loop (Mesh) Current Method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489043-261E-4CFB-BC45-39E70394D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914" y="2266950"/>
            <a:ext cx="5578475" cy="4572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F20EF9-E136-4E93-875F-81CF1A1FE2C3}"/>
              </a:ext>
            </a:extLst>
          </p:cNvPr>
          <p:cNvSpPr/>
          <p:nvPr/>
        </p:nvSpPr>
        <p:spPr>
          <a:xfrm>
            <a:off x="686540" y="1228792"/>
            <a:ext cx="63978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-Roman"/>
              </a:rPr>
              <a:t>As the </a:t>
            </a:r>
            <a:r>
              <a:rPr lang="en-US" b="1" dirty="0">
                <a:solidFill>
                  <a:srgbClr val="C00000"/>
                </a:solidFill>
                <a:latin typeface="Times-Roman"/>
              </a:rPr>
              <a:t>second step</a:t>
            </a:r>
            <a:r>
              <a:rPr lang="en-US" dirty="0">
                <a:latin typeface="Times-Roman"/>
              </a:rPr>
              <a:t>, we apply KVL to each loop.</a:t>
            </a:r>
          </a:p>
          <a:p>
            <a:endParaRPr lang="en-US" dirty="0"/>
          </a:p>
          <a:p>
            <a:pPr algn="just"/>
            <a:r>
              <a:rPr lang="en-US" dirty="0"/>
              <a:t>Using the assigned loop currents, indicate the voltage polarities across all resistors in the circuit. For a resistor which is common to two loops, the polarities of the voltage drop due to each loop current should be indicated on the appropriate side of the component.</a:t>
            </a:r>
            <a:r>
              <a:rPr lang="en-US" dirty="0">
                <a:latin typeface="Times-Roman"/>
              </a:rPr>
              <a:t> </a:t>
            </a:r>
          </a:p>
          <a:p>
            <a:pPr algn="just"/>
            <a:endParaRPr lang="en-US" dirty="0">
              <a:latin typeface="Times-Roman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8EB7D9-A990-46E0-A47F-0DB6067DC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50" y="3429000"/>
            <a:ext cx="4847198" cy="4033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15AB0D-FBE1-4756-987A-F1CAB414A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335" y="3809194"/>
            <a:ext cx="5478022" cy="1665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33149A-E5E7-4BBA-8402-004006190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302" y="5466153"/>
            <a:ext cx="2842293" cy="12913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A653D9-D382-477C-8EEF-5A974FFB515A}"/>
              </a:ext>
            </a:extLst>
          </p:cNvPr>
          <p:cNvSpPr/>
          <p:nvPr/>
        </p:nvSpPr>
        <p:spPr>
          <a:xfrm>
            <a:off x="1535335" y="6418555"/>
            <a:ext cx="2068999" cy="3373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54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5286</TotalTime>
  <Words>1702</Words>
  <Application>Microsoft Office PowerPoint</Application>
  <PresentationFormat>Widescreen</PresentationFormat>
  <Paragraphs>149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ItcKabel-Bold</vt:lpstr>
      <vt:lpstr>ItcKabel-Book</vt:lpstr>
      <vt:lpstr>ItcKabel-Medium</vt:lpstr>
      <vt:lpstr>Tekton-Bold</vt:lpstr>
      <vt:lpstr>Times New Roman</vt:lpstr>
      <vt:lpstr>Times-Italic</vt:lpstr>
      <vt:lpstr>Times-Roman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alogaidi</dc:creator>
  <cp:lastModifiedBy>ahmed alogaidi</cp:lastModifiedBy>
  <cp:revision>289</cp:revision>
  <dcterms:created xsi:type="dcterms:W3CDTF">2020-03-04T10:44:15Z</dcterms:created>
  <dcterms:modified xsi:type="dcterms:W3CDTF">2021-02-13T10:53:38Z</dcterms:modified>
</cp:coreProperties>
</file>